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7" r:id="rId5"/>
    <p:sldId id="269" r:id="rId6"/>
    <p:sldId id="270" r:id="rId7"/>
    <p:sldId id="271" r:id="rId8"/>
    <p:sldId id="272" r:id="rId9"/>
    <p:sldId id="301" r:id="rId10"/>
    <p:sldId id="304" r:id="rId11"/>
    <p:sldId id="306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307" r:id="rId21"/>
    <p:sldId id="309" r:id="rId22"/>
    <p:sldId id="283" r:id="rId23"/>
    <p:sldId id="285" r:id="rId24"/>
    <p:sldId id="287" r:id="rId25"/>
    <p:sldId id="289" r:id="rId26"/>
    <p:sldId id="291" r:id="rId27"/>
    <p:sldId id="293" r:id="rId28"/>
    <p:sldId id="294" r:id="rId29"/>
    <p:sldId id="296" r:id="rId30"/>
    <p:sldId id="29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C95B5-C482-45BC-9C6D-7EBAE8AFDB5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7F8A-30BF-4F0E-B111-C5F5C6442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Nolan W. Lloyd, Chief Well Inspector</a:t>
            </a:r>
            <a:br>
              <a:rPr lang="en-US" smtClean="0"/>
            </a:br>
            <a:r>
              <a:rPr lang="en-US" smtClean="0"/>
              <a:t>Divison of Water Resources</a:t>
            </a:r>
            <a:br>
              <a:rPr lang="en-US" smtClean="0"/>
            </a:br>
            <a:endParaRPr lang="en-US" dirty="0"/>
          </a:p>
        </p:txBody>
      </p:sp>
      <p:pic>
        <p:nvPicPr>
          <p:cNvPr id="215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0600" y="1234282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571500"/>
            <a:ext cx="8229600" cy="1409700"/>
          </a:xfrm>
        </p:spPr>
        <p:txBody>
          <a:bodyPr/>
          <a:lstStyle/>
          <a:p>
            <a:r>
              <a:rPr lang="en-US" sz="2400"/>
              <a:t>Welding Steel Casing</a:t>
            </a:r>
          </a:p>
        </p:txBody>
      </p:sp>
      <p:pic>
        <p:nvPicPr>
          <p:cNvPr id="135174" name="Picture 6" descr="259134Pearson 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533400"/>
            <a:ext cx="8593138" cy="644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rson259165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382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Stainless Steel Well Screen</a:t>
            </a:r>
            <a:endParaRPr lang="en-US" sz="2400" dirty="0"/>
          </a:p>
        </p:txBody>
      </p:sp>
      <p:pic>
        <p:nvPicPr>
          <p:cNvPr id="2050" name="Picture 2" descr="Z:\Presentations\Geotech Presentations  Materials\JPEG images\BOE Pictures\Well Inspection Training Materials\Jacks slides\028_28 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6594872" cy="4396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571500"/>
            <a:ext cx="8229600" cy="1409700"/>
          </a:xfrm>
        </p:spPr>
        <p:txBody>
          <a:bodyPr/>
          <a:lstStyle/>
          <a:p>
            <a:r>
              <a:rPr lang="en-US" sz="2400"/>
              <a:t>PVC Screen</a:t>
            </a:r>
          </a:p>
        </p:txBody>
      </p:sp>
      <p:pic>
        <p:nvPicPr>
          <p:cNvPr id="125958" name="Picture 6" descr="P512003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412750"/>
            <a:ext cx="8593138" cy="6445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r>
              <a:rPr lang="en-US" sz="2400"/>
              <a:t>Hand Cut</a:t>
            </a:r>
          </a:p>
        </p:txBody>
      </p:sp>
      <p:pic>
        <p:nvPicPr>
          <p:cNvPr id="133126" name="Picture 6" descr="261350-19Jan05-DP-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533400"/>
            <a:ext cx="8593138" cy="644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2400"/>
              <a:t>Torch Cut</a:t>
            </a:r>
          </a:p>
        </p:txBody>
      </p:sp>
      <p:pic>
        <p:nvPicPr>
          <p:cNvPr id="131078" name="Picture 6" descr="field trip 3-22-24 06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609600"/>
            <a:ext cx="8593138" cy="644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Pitless Adapter</a:t>
            </a:r>
            <a:endParaRPr lang="en-US" sz="2400" dirty="0"/>
          </a:p>
        </p:txBody>
      </p:sp>
      <p:pic>
        <p:nvPicPr>
          <p:cNvPr id="2050" name="Picture 2" descr="C:\Documents and Settings\nwl\My Documents\P1010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9014" y="1219200"/>
            <a:ext cx="3680222" cy="490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/>
          <a:lstStyle/>
          <a:p>
            <a:r>
              <a:rPr lang="en-US" sz="2400"/>
              <a:t>Completed Well / Pitless Installation</a:t>
            </a:r>
          </a:p>
        </p:txBody>
      </p:sp>
      <p:pic>
        <p:nvPicPr>
          <p:cNvPr id="171015" name="Picture 7" descr="P319005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533400"/>
            <a:ext cx="7980363" cy="59848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6400800" y="762000"/>
            <a:ext cx="2743200" cy="6096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B7B5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762000"/>
            <a:ext cx="2514600" cy="6096000"/>
          </a:xfrm>
          <a:prstGeom prst="rect">
            <a:avLst/>
          </a:prstGeom>
          <a:gradFill rotWithShape="0">
            <a:gsLst>
              <a:gs pos="0">
                <a:srgbClr val="AB7B5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en-US" sz="3600" b="0" i="0">
                <a:solidFill>
                  <a:srgbClr val="AB7B5B"/>
                </a:solidFill>
                <a:effectLst/>
                <a:latin typeface="Helvetica" pitchFamily="50" charset="0"/>
              </a:rPr>
              <a:t>Domestic Well Completion</a:t>
            </a:r>
          </a:p>
        </p:txBody>
      </p:sp>
      <p:pic>
        <p:nvPicPr>
          <p:cNvPr id="58373" name="Picture 5" descr="C:\Larry\Water Atlas\Powerpoint exports\3-04 V2 Well completion diagram co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841375"/>
            <a:ext cx="5538788" cy="601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0" y="0"/>
            <a:ext cx="20726400" cy="15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Gallery Type Well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2724" y="1143000"/>
            <a:ext cx="675847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219200" y="75891"/>
          <a:ext cx="6324600" cy="6629709"/>
        </p:xfrm>
        <a:graphic>
          <a:graphicData uri="http://schemas.openxmlformats.org/presentationml/2006/ole">
            <p:oleObj spid="_x0000_s40962" name="Acrobat Document" r:id="rId3" imgW="5829300" imgH="7543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533401"/>
          <a:ext cx="7772400" cy="5181598"/>
        </p:xfrm>
        <a:graphic>
          <a:graphicData uri="http://schemas.openxmlformats.org/drawingml/2006/table">
            <a:tbl>
              <a:tblPr/>
              <a:tblGrid>
                <a:gridCol w="1943100"/>
                <a:gridCol w="1943100"/>
                <a:gridCol w="1943100"/>
                <a:gridCol w="1943100"/>
              </a:tblGrid>
              <a:tr h="2241027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One ounce of dry HTH or equal powder (70 % available Chlorine) dissolved in 52.2 gallons of water makes a 100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ppm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 strength disinfectant solution. One cup of liquid household bleach (5% available chlorine) mixed into 31.2 gallons of water makes a 100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ppm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 strength disinfectant solution. Various proportions can be calculated using the following approximate quantities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Cambri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 Approximate amount of dry powder or liquid bleach required for a 100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ppm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 chlorine solution </a:t>
                      </a:r>
                      <a:endParaRPr lang="en-US" sz="13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27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Diameter of water column (inches)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Volume of water in 100 feet of column (gallons)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Cups of dry powder 1)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Cups of liquid bleach 2)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4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65.5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¼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3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6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147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½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5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8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261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¾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9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10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408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14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12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587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 ½ </a:t>
                      </a:r>
                      <a:endParaRPr lang="en-US" sz="13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MFBFHC+Arial"/>
                          <a:ea typeface="Calibri"/>
                          <a:cs typeface="MFBFHC+Arial"/>
                        </a:rPr>
                        <a:t>19 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MFBFHC+Arial"/>
                        <a:ea typeface="Calibri"/>
                        <a:cs typeface="MFBFHC+Arial"/>
                      </a:endParaRPr>
                    </a:p>
                  </a:txBody>
                  <a:tcPr marL="62917" marR="6291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12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864726" cy="713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273050"/>
            <a:ext cx="9810750" cy="713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8600"/>
          <a:ext cx="9144000" cy="6629400"/>
        </p:xfrm>
        <a:graphic>
          <a:graphicData uri="http://schemas.openxmlformats.org/presentationml/2006/ole">
            <p:oleObj spid="_x0000_s1026" name="Document" r:id="rId3" imgW="5959095" imgH="458347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2400" y="228600"/>
          <a:ext cx="8839200" cy="6477000"/>
        </p:xfrm>
        <a:graphic>
          <a:graphicData uri="http://schemas.openxmlformats.org/presentationml/2006/ole">
            <p:oleObj spid="_x0000_s3074" name="Document" r:id="rId3" imgW="5959095" imgH="458347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4800" y="228600"/>
          <a:ext cx="8561388" cy="6354763"/>
        </p:xfrm>
        <a:graphic>
          <a:graphicData uri="http://schemas.openxmlformats.org/presentationml/2006/ole">
            <p:oleObj spid="_x0000_s4098" name="Document" r:id="rId3" imgW="5959095" imgH="458347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152400"/>
          <a:ext cx="8991600" cy="6553200"/>
        </p:xfrm>
        <a:graphic>
          <a:graphicData uri="http://schemas.openxmlformats.org/presentationml/2006/ole">
            <p:oleObj spid="_x0000_s5122" name="Document" r:id="rId3" imgW="5959095" imgH="458347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-457200"/>
            <a:ext cx="8229600" cy="1143000"/>
          </a:xfrm>
        </p:spPr>
        <p:txBody>
          <a:bodyPr/>
          <a:lstStyle/>
          <a:p>
            <a:r>
              <a:rPr lang="en-US" sz="2400"/>
              <a:t>Air Rotary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8" name="Picture 6" descr="P1010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556625" cy="641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738" y="-228600"/>
            <a:ext cx="9769476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IMG_0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2400"/>
              <a:t>Mud Rotary with Portable Pit</a:t>
            </a:r>
          </a:p>
        </p:txBody>
      </p:sp>
      <p:pic>
        <p:nvPicPr>
          <p:cNvPr id="93190" name="Picture 6" descr="P927004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609600"/>
            <a:ext cx="8593138" cy="6445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sz="2400"/>
              <a:t>Mud Rotary with dug pit</a:t>
            </a:r>
          </a:p>
        </p:txBody>
      </p:sp>
      <p:pic>
        <p:nvPicPr>
          <p:cNvPr id="95238" name="Picture 6" descr="P101014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609600"/>
            <a:ext cx="7980363" cy="59848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/>
          <a:lstStyle/>
          <a:p>
            <a:r>
              <a:rPr lang="en-US" sz="2400"/>
              <a:t>Rotary Drill Tools</a:t>
            </a:r>
          </a:p>
        </p:txBody>
      </p:sp>
      <p:pic>
        <p:nvPicPr>
          <p:cNvPr id="160774" name="Picture 6" descr="drill string 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17788" y="533401"/>
            <a:ext cx="2959175" cy="6324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2400" dirty="0" err="1" smtClean="0"/>
              <a:t>Tricone</a:t>
            </a:r>
            <a:r>
              <a:rPr lang="en-US" sz="2400" dirty="0" smtClean="0"/>
              <a:t> / Roller Bit</a:t>
            </a:r>
            <a:endParaRPr lang="en-US" sz="2400" dirty="0"/>
          </a:p>
        </p:txBody>
      </p:sp>
      <p:pic>
        <p:nvPicPr>
          <p:cNvPr id="4098" name="Picture 2" descr="Z:\Presentations\Geotech Presentations  Materials\JPEG images\BOE Pictures\Well Inspection Training Materials\Bits\toothbi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219200"/>
            <a:ext cx="3048000" cy="4587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sz="2400"/>
              <a:t>Drag  Bit</a:t>
            </a:r>
          </a:p>
        </p:txBody>
      </p:sp>
      <p:pic>
        <p:nvPicPr>
          <p:cNvPr id="104454" name="Picture 6" descr="P10100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609600"/>
            <a:ext cx="8593138" cy="6445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</TotalTime>
  <Words>187</Words>
  <Application>Microsoft Office PowerPoint</Application>
  <PresentationFormat>On-screen Show (4:3)</PresentationFormat>
  <Paragraphs>43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Document</vt:lpstr>
      <vt:lpstr>Adobe Acrobat Document</vt:lpstr>
      <vt:lpstr>Nolan W. Lloyd, Chief Well Inspector Divison of Water Resources </vt:lpstr>
      <vt:lpstr>Gallery Type Well</vt:lpstr>
      <vt:lpstr>Air Rotary</vt:lpstr>
      <vt:lpstr>Slide 4</vt:lpstr>
      <vt:lpstr>Mud Rotary with Portable Pit</vt:lpstr>
      <vt:lpstr>Mud Rotary with dug pit</vt:lpstr>
      <vt:lpstr>Rotary Drill Tools</vt:lpstr>
      <vt:lpstr>Tricone / Roller Bit</vt:lpstr>
      <vt:lpstr>Drag  Bit</vt:lpstr>
      <vt:lpstr>Welding Steel Casing</vt:lpstr>
      <vt:lpstr>Slide 11</vt:lpstr>
      <vt:lpstr>Stainless Steel Well Screen</vt:lpstr>
      <vt:lpstr>PVC Screen</vt:lpstr>
      <vt:lpstr>Hand Cut</vt:lpstr>
      <vt:lpstr>Torch Cut</vt:lpstr>
      <vt:lpstr>Pitless Adapter</vt:lpstr>
      <vt:lpstr>Completed Well / Pitless Installation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State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Nolan W. Lloyd, Chief Well Inspector Divison of Water Resources </dc:title>
  <dc:creator> </dc:creator>
  <cp:lastModifiedBy> </cp:lastModifiedBy>
  <cp:revision>30</cp:revision>
  <dcterms:created xsi:type="dcterms:W3CDTF">2012-03-22T20:59:34Z</dcterms:created>
  <dcterms:modified xsi:type="dcterms:W3CDTF">2012-05-02T19:46:06Z</dcterms:modified>
</cp:coreProperties>
</file>